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LluBu4EpAoUnrbmEJOcQ9oTOp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B1D4D9-2167-44A5-88B0-B47C560C9A3A}">
  <a:tblStyle styleId="{E2B1D4D9-2167-44A5-88B0-B47C560C9A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d06dfbda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fd06dfbda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835e93bd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f835e93bd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835e93bd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f835e93bd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f835e93bd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f835e93bd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835e93bd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gf835e93bd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835e93bd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f835e93bd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2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127" name="Google Shape;127;p4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2"/>
            <p:cNvSpPr/>
            <p:nvPr/>
          </p:nvSpPr>
          <p:spPr>
            <a:xfrm rot="10371520">
              <a:off x="263754" y="4438261"/>
              <a:ext cx="3299420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2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5" name="Google Shape;135;p42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6" name="Google Shape;136;p42"/>
          <p:cNvSpPr txBox="1">
            <a:spLocks noGrp="1"/>
          </p:cNvSpPr>
          <p:nvPr>
            <p:ph type="title"/>
          </p:nvPr>
        </p:nvSpPr>
        <p:spPr>
          <a:xfrm>
            <a:off x="1154956" y="4966674"/>
            <a:ext cx="88257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700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38" name="Google Shape;138;p42"/>
          <p:cNvSpPr txBox="1">
            <a:spLocks noGrp="1"/>
          </p:cNvSpPr>
          <p:nvPr>
            <p:ph type="body" idx="1"/>
          </p:nvPr>
        </p:nvSpPr>
        <p:spPr>
          <a:xfrm>
            <a:off x="1154956" y="5536665"/>
            <a:ext cx="88257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42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2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sottotitolo">
  <p:cSld name="Titolo e sottotitolo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43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145" name="Google Shape;145;p4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3"/>
            <p:cNvSpPr/>
            <p:nvPr/>
          </p:nvSpPr>
          <p:spPr>
            <a:xfrm rot="-589939">
              <a:off x="8490949" y="2714870"/>
              <a:ext cx="3299413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3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3" name="Google Shape;153;p43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4" name="Google Shape;154;p43"/>
          <p:cNvSpPr txBox="1">
            <a:spLocks noGrp="1"/>
          </p:cNvSpPr>
          <p:nvPr>
            <p:ph type="title"/>
          </p:nvPr>
        </p:nvSpPr>
        <p:spPr>
          <a:xfrm>
            <a:off x="1154954" y="1063416"/>
            <a:ext cx="88257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3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7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6" name="Google Shape;156;p4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zione con didascalia">
  <p:cSld name="Citazione con didascalia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44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162" name="Google Shape;162;p4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4"/>
            <p:cNvSpPr/>
            <p:nvPr/>
          </p:nvSpPr>
          <p:spPr>
            <a:xfrm rot="-589939">
              <a:off x="8490949" y="4185114"/>
              <a:ext cx="3299413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4"/>
            <p:cNvSpPr/>
            <p:nvPr/>
          </p:nvSpPr>
          <p:spPr>
            <a:xfrm>
              <a:off x="455612" y="4241801"/>
              <a:ext cx="11277600" cy="23371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0" name="Google Shape;170;p44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1" name="Google Shape;171;p44"/>
          <p:cNvSpPr txBox="1"/>
          <p:nvPr/>
        </p:nvSpPr>
        <p:spPr>
          <a:xfrm>
            <a:off x="9719438" y="2631815"/>
            <a:ext cx="8019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it-IT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4"/>
          <p:cNvSpPr txBox="1"/>
          <p:nvPr/>
        </p:nvSpPr>
        <p:spPr>
          <a:xfrm>
            <a:off x="898295" y="591093"/>
            <a:ext cx="8019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it-IT" sz="9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4"/>
          <p:cNvSpPr txBox="1">
            <a:spLocks noGrp="1"/>
          </p:cNvSpPr>
          <p:nvPr>
            <p:ph type="title"/>
          </p:nvPr>
        </p:nvSpPr>
        <p:spPr>
          <a:xfrm>
            <a:off x="1581878" y="980517"/>
            <a:ext cx="84540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4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25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5" name="Google Shape;175;p44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6" name="Google Shape;176;p4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cheda nome">
  <p:cSld name="Scheda nom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45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182" name="Google Shape;182;p4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5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5"/>
            <p:cNvSpPr/>
            <p:nvPr/>
          </p:nvSpPr>
          <p:spPr>
            <a:xfrm rot="-589939">
              <a:off x="8490949" y="4193580"/>
              <a:ext cx="3299413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5"/>
            <p:cNvSpPr/>
            <p:nvPr/>
          </p:nvSpPr>
          <p:spPr>
            <a:xfrm>
              <a:off x="455612" y="4241801"/>
              <a:ext cx="11277600" cy="23371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0" name="Google Shape;190;p45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1" name="Google Shape;191;p45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7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5"/>
          <p:cNvSpPr txBox="1">
            <a:spLocks noGrp="1"/>
          </p:cNvSpPr>
          <p:nvPr>
            <p:ph type="body" idx="1"/>
          </p:nvPr>
        </p:nvSpPr>
        <p:spPr>
          <a:xfrm>
            <a:off x="1154954" y="5033068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45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5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">
  <p:cSld name="3 colonn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6"/>
          <p:cNvSpPr txBox="1">
            <a:spLocks noGrp="1"/>
          </p:cNvSpPr>
          <p:nvPr>
            <p:ph type="body" idx="1"/>
          </p:nvPr>
        </p:nvSpPr>
        <p:spPr>
          <a:xfrm>
            <a:off x="1154954" y="2617299"/>
            <a:ext cx="31293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46"/>
          <p:cNvSpPr txBox="1">
            <a:spLocks noGrp="1"/>
          </p:cNvSpPr>
          <p:nvPr>
            <p:ph type="body" idx="2"/>
          </p:nvPr>
        </p:nvSpPr>
        <p:spPr>
          <a:xfrm>
            <a:off x="1154954" y="3193561"/>
            <a:ext cx="3129300" cy="28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46"/>
          <p:cNvSpPr txBox="1">
            <a:spLocks noGrp="1"/>
          </p:cNvSpPr>
          <p:nvPr>
            <p:ph type="body" idx="3"/>
          </p:nvPr>
        </p:nvSpPr>
        <p:spPr>
          <a:xfrm>
            <a:off x="4512721" y="2603502"/>
            <a:ext cx="31455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46"/>
          <p:cNvSpPr txBox="1">
            <a:spLocks noGrp="1"/>
          </p:cNvSpPr>
          <p:nvPr>
            <p:ph type="body" idx="4"/>
          </p:nvPr>
        </p:nvSpPr>
        <p:spPr>
          <a:xfrm>
            <a:off x="4512721" y="3193561"/>
            <a:ext cx="3145500" cy="28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46"/>
          <p:cNvSpPr txBox="1">
            <a:spLocks noGrp="1"/>
          </p:cNvSpPr>
          <p:nvPr>
            <p:ph type="body" idx="5"/>
          </p:nvPr>
        </p:nvSpPr>
        <p:spPr>
          <a:xfrm>
            <a:off x="7886700" y="2617299"/>
            <a:ext cx="3161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46"/>
          <p:cNvSpPr txBox="1">
            <a:spLocks noGrp="1"/>
          </p:cNvSpPr>
          <p:nvPr>
            <p:ph type="body" idx="6"/>
          </p:nvPr>
        </p:nvSpPr>
        <p:spPr>
          <a:xfrm>
            <a:off x="7886700" y="3193561"/>
            <a:ext cx="3164700" cy="28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5" name="Google Shape;205;p46"/>
          <p:cNvCxnSpPr/>
          <p:nvPr/>
        </p:nvCxnSpPr>
        <p:spPr>
          <a:xfrm>
            <a:off x="4403971" y="2569633"/>
            <a:ext cx="0" cy="34926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392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46"/>
          <p:cNvCxnSpPr/>
          <p:nvPr/>
        </p:nvCxnSpPr>
        <p:spPr>
          <a:xfrm>
            <a:off x="7772401" y="2569633"/>
            <a:ext cx="0" cy="34926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392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p46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6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 immagine">
  <p:cSld name="3 colonne immagin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7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7"/>
          <p:cNvSpPr txBox="1">
            <a:spLocks noGrp="1"/>
          </p:cNvSpPr>
          <p:nvPr>
            <p:ph type="body" idx="1"/>
          </p:nvPr>
        </p:nvSpPr>
        <p:spPr>
          <a:xfrm>
            <a:off x="1154952" y="4532845"/>
            <a:ext cx="305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47"/>
          <p:cNvSpPr>
            <a:spLocks noGrp="1"/>
          </p:cNvSpPr>
          <p:nvPr>
            <p:ph type="pic" idx="2"/>
          </p:nvPr>
        </p:nvSpPr>
        <p:spPr>
          <a:xfrm>
            <a:off x="1334552" y="2603500"/>
            <a:ext cx="2691300" cy="15915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4" name="Google Shape;214;p47"/>
          <p:cNvSpPr txBox="1">
            <a:spLocks noGrp="1"/>
          </p:cNvSpPr>
          <p:nvPr>
            <p:ph type="body" idx="3"/>
          </p:nvPr>
        </p:nvSpPr>
        <p:spPr>
          <a:xfrm>
            <a:off x="1154953" y="5109107"/>
            <a:ext cx="30504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47"/>
          <p:cNvSpPr txBox="1">
            <a:spLocks noGrp="1"/>
          </p:cNvSpPr>
          <p:nvPr>
            <p:ph type="body" idx="4"/>
          </p:nvPr>
        </p:nvSpPr>
        <p:spPr>
          <a:xfrm>
            <a:off x="4572537" y="4532846"/>
            <a:ext cx="30468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6" name="Google Shape;216;p47"/>
          <p:cNvSpPr>
            <a:spLocks noGrp="1"/>
          </p:cNvSpPr>
          <p:nvPr>
            <p:ph type="pic" idx="5"/>
          </p:nvPr>
        </p:nvSpPr>
        <p:spPr>
          <a:xfrm>
            <a:off x="4748463" y="2603500"/>
            <a:ext cx="2691300" cy="15915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7" name="Google Shape;217;p47"/>
          <p:cNvSpPr txBox="1">
            <a:spLocks noGrp="1"/>
          </p:cNvSpPr>
          <p:nvPr>
            <p:ph type="body" idx="6"/>
          </p:nvPr>
        </p:nvSpPr>
        <p:spPr>
          <a:xfrm>
            <a:off x="4568865" y="5184002"/>
            <a:ext cx="30504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body" idx="7"/>
          </p:nvPr>
        </p:nvSpPr>
        <p:spPr>
          <a:xfrm>
            <a:off x="7983434" y="4532847"/>
            <a:ext cx="30504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9" name="Google Shape;219;p47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300" cy="15915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0" name="Google Shape;220;p47"/>
          <p:cNvSpPr txBox="1">
            <a:spLocks noGrp="1"/>
          </p:cNvSpPr>
          <p:nvPr>
            <p:ph type="body" idx="9"/>
          </p:nvPr>
        </p:nvSpPr>
        <p:spPr>
          <a:xfrm>
            <a:off x="7983434" y="5184001"/>
            <a:ext cx="30504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21" name="Google Shape;221;p47"/>
          <p:cNvCxnSpPr/>
          <p:nvPr/>
        </p:nvCxnSpPr>
        <p:spPr>
          <a:xfrm>
            <a:off x="4388153" y="2603500"/>
            <a:ext cx="0" cy="35175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47"/>
          <p:cNvCxnSpPr/>
          <p:nvPr/>
        </p:nvCxnSpPr>
        <p:spPr>
          <a:xfrm>
            <a:off x="7801905" y="2603500"/>
            <a:ext cx="0" cy="34926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" name="Google Shape;223;p4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8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8257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8"/>
          <p:cNvSpPr txBox="1">
            <a:spLocks noGrp="1"/>
          </p:cNvSpPr>
          <p:nvPr>
            <p:ph type="body" idx="1"/>
          </p:nvPr>
        </p:nvSpPr>
        <p:spPr>
          <a:xfrm rot="5400000">
            <a:off x="3827417" y="-69050"/>
            <a:ext cx="3416400" cy="87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9" name="Google Shape;229;p4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olo e testo verticale" type="vertTitleAndTx">
  <p:cSld name="VERTICAL_TITLE_AND_VERTICAL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49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234" name="Google Shape;234;p4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9"/>
            <p:cNvSpPr/>
            <p:nvPr/>
          </p:nvSpPr>
          <p:spPr>
            <a:xfrm rot="5101739">
              <a:off x="6294739" y="4577733"/>
              <a:ext cx="3299410" cy="44093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9"/>
            <p:cNvSpPr/>
            <p:nvPr/>
          </p:nvSpPr>
          <p:spPr>
            <a:xfrm>
              <a:off x="414867" y="402165"/>
              <a:ext cx="65109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9"/>
            <p:cNvSpPr/>
            <p:nvPr/>
          </p:nvSpPr>
          <p:spPr>
            <a:xfrm rot="5400000">
              <a:off x="4449229" y="2801722"/>
              <a:ext cx="6053675" cy="12545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3" name="Google Shape;243;p49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4" name="Google Shape;244;p49"/>
          <p:cNvSpPr txBox="1">
            <a:spLocks noGrp="1"/>
          </p:cNvSpPr>
          <p:nvPr>
            <p:ph type="title"/>
          </p:nvPr>
        </p:nvSpPr>
        <p:spPr>
          <a:xfrm rot="5400000">
            <a:off x="6909389" y="2945868"/>
            <a:ext cx="47487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9"/>
          <p:cNvSpPr txBox="1">
            <a:spLocks noGrp="1"/>
          </p:cNvSpPr>
          <p:nvPr>
            <p:ph type="body" idx="1"/>
          </p:nvPr>
        </p:nvSpPr>
        <p:spPr>
          <a:xfrm rot="5400000">
            <a:off x="1904400" y="529068"/>
            <a:ext cx="4748700" cy="6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6" name="Google Shape;246;p4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6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29" name="Google Shape;29;p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6"/>
            <p:cNvSpPr/>
            <p:nvPr/>
          </p:nvSpPr>
          <p:spPr>
            <a:xfrm>
              <a:off x="7289800" y="402165"/>
              <a:ext cx="44790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6"/>
            <p:cNvSpPr/>
            <p:nvPr/>
          </p:nvSpPr>
          <p:spPr>
            <a:xfrm rot="-5677505">
              <a:off x="4698346" y="1826074"/>
              <a:ext cx="3299419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6"/>
            <p:cNvSpPr/>
            <p:nvPr/>
          </p:nvSpPr>
          <p:spPr>
            <a:xfrm rot="-5400000">
              <a:off x="3787243" y="2801718"/>
              <a:ext cx="6053675" cy="12545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8" name="Google Shape;38;p36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0900" cy="22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6895558" y="2677644"/>
            <a:ext cx="3755400" cy="22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35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53" name="Google Shape;53;p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5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5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0" name="Google Shape;60;p35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7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 rot="5400000">
            <a:off x="10089389" y="1792223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 rot="5400000">
            <a:off x="8959590" y="3226823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5"/>
          <p:cNvSpPr txBox="1">
            <a:spLocks noGrp="1"/>
          </p:cNvSpPr>
          <p:nvPr>
            <p:ph type="sldNum" idx="12"/>
          </p:nvPr>
        </p:nvSpPr>
        <p:spPr>
          <a:xfrm>
            <a:off x="10351008" y="292608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8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200" cy="28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4"/>
          </p:nvPr>
        </p:nvSpPr>
        <p:spPr>
          <a:xfrm>
            <a:off x="6208710" y="3179762"/>
            <a:ext cx="4825200" cy="28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0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89" name="Google Shape;89;p4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0"/>
            <p:cNvSpPr/>
            <p:nvPr/>
          </p:nvSpPr>
          <p:spPr>
            <a:xfrm>
              <a:off x="5713412" y="402165"/>
              <a:ext cx="60552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0"/>
            <p:cNvSpPr/>
            <p:nvPr/>
          </p:nvSpPr>
          <p:spPr>
            <a:xfrm rot="-5677505">
              <a:off x="3140479" y="1826074"/>
              <a:ext cx="3299419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0"/>
            <p:cNvSpPr/>
            <p:nvPr/>
          </p:nvSpPr>
          <p:spPr>
            <a:xfrm rot="-5400000">
              <a:off x="2229375" y="2801718"/>
              <a:ext cx="6053675" cy="12545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8" name="Google Shape;98;p40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9" name="Google Shape;99;p40"/>
          <p:cNvSpPr txBox="1">
            <a:spLocks noGrp="1"/>
          </p:cNvSpPr>
          <p:nvPr>
            <p:ph type="title"/>
          </p:nvPr>
        </p:nvSpPr>
        <p:spPr>
          <a:xfrm>
            <a:off x="1154954" y="1295400"/>
            <a:ext cx="2793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0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1" name="Google Shape;101;p40"/>
          <p:cNvSpPr txBox="1">
            <a:spLocks noGrp="1"/>
          </p:cNvSpPr>
          <p:nvPr>
            <p:ph type="body" idx="2"/>
          </p:nvPr>
        </p:nvSpPr>
        <p:spPr>
          <a:xfrm>
            <a:off x="1154955" y="2895600"/>
            <a:ext cx="2793300" cy="31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41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108" name="Google Shape;108;p4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1"/>
            <p:cNvSpPr/>
            <p:nvPr/>
          </p:nvSpPr>
          <p:spPr>
            <a:xfrm>
              <a:off x="6172200" y="402165"/>
              <a:ext cx="55965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1"/>
            <p:cNvSpPr/>
            <p:nvPr/>
          </p:nvSpPr>
          <p:spPr>
            <a:xfrm rot="-5400000">
              <a:off x="3295430" y="2801718"/>
              <a:ext cx="6053675" cy="12545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6" name="Google Shape;116;p41"/>
            <p:cNvSpPr/>
            <p:nvPr/>
          </p:nvSpPr>
          <p:spPr>
            <a:xfrm rot="-5677505">
              <a:off x="4203588" y="1826074"/>
              <a:ext cx="3299419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1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8" name="Google Shape;118;p41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4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0" name="Google Shape;120;p41"/>
          <p:cNvSpPr txBox="1">
            <a:spLocks noGrp="1"/>
          </p:cNvSpPr>
          <p:nvPr>
            <p:ph type="body" idx="1"/>
          </p:nvPr>
        </p:nvSpPr>
        <p:spPr>
          <a:xfrm>
            <a:off x="1154955" y="3657600"/>
            <a:ext cx="3859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2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7" name="Google Shape;7;p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3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3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3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3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3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2"/>
            <p:cNvSpPr/>
            <p:nvPr/>
          </p:nvSpPr>
          <p:spPr>
            <a:xfrm rot="-589939">
              <a:off x="8490949" y="1797513"/>
              <a:ext cx="3299413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2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32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32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3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Lingua_gre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s://it.wikipedia.org/wiki/Lingua_latin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"/>
          <p:cNvPicPr preferRelativeResize="0"/>
          <p:nvPr/>
        </p:nvPicPr>
        <p:blipFill rotWithShape="1">
          <a:blip r:embed="rId3">
            <a:alphaModFix/>
          </a:blip>
          <a:srcRect l="2548" t="8756" r="3403" b="13196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Le materie scientifiche </a:t>
            </a:r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body" idx="1"/>
          </p:nvPr>
        </p:nvSpPr>
        <p:spPr>
          <a:xfrm>
            <a:off x="508425" y="2603500"/>
            <a:ext cx="11215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51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Nel laboratorio culturale gli studenti svolgono esercizi sotto la guida del docente/educatore o aiutandosi in gruppi di lavoro, risolvono problemi pratici legati ad aspetti della vita quotidiana, approfondiscono la materia anche in ottica interdisciplinare</a:t>
            </a:r>
            <a:endParaRPr sz="240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I laboratori culturali approfondiscono la parte applicativa e culturale delle disciplina, ampliando le competenze scientifiche degli studenti</a:t>
            </a:r>
            <a:endParaRPr sz="2400"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La possibilità di utilizzare l’Ipad integra l’informatica all’interno delle discipline curriculari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d06dfbdaf_1_0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/>
              <a:t>Scienze motorie e sportive</a:t>
            </a:r>
            <a:endParaRPr/>
          </a:p>
        </p:txBody>
      </p:sp>
      <p:sp>
        <p:nvSpPr>
          <p:cNvPr id="318" name="Google Shape;318;gfd06dfbdaf_1_0"/>
          <p:cNvSpPr txBox="1">
            <a:spLocks noGrp="1"/>
          </p:cNvSpPr>
          <p:nvPr>
            <p:ph type="body" idx="1"/>
          </p:nvPr>
        </p:nvSpPr>
        <p:spPr>
          <a:xfrm>
            <a:off x="529500" y="2603500"/>
            <a:ext cx="11133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75"/>
              <a:buChar char="►"/>
            </a:pPr>
            <a:r>
              <a:rPr lang="it-IT" sz="2434"/>
              <a:t>Convittiadi</a:t>
            </a:r>
            <a:endParaRPr sz="2434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35"/>
              <a:buChar char="►"/>
            </a:pPr>
            <a:r>
              <a:rPr lang="it-IT" sz="2434"/>
              <a:t>Giornate sportive </a:t>
            </a:r>
            <a:endParaRPr sz="2434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35"/>
              <a:buChar char="►"/>
            </a:pPr>
            <a:r>
              <a:rPr lang="it-IT" sz="2434"/>
              <a:t>Attività complementari al Plebiscito</a:t>
            </a:r>
            <a:endParaRPr sz="2434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f835e93bd0_0_92" descr="scii.jpe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46943" y="2"/>
            <a:ext cx="5318100" cy="39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f835e93bd0_0_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550" y="340625"/>
            <a:ext cx="4514124" cy="33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f835e93bd0_0_92" descr="arrampicata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9698" y="2395734"/>
            <a:ext cx="3346704" cy="446227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f835e93bd0_0_92"/>
          <p:cNvSpPr txBox="1"/>
          <p:nvPr/>
        </p:nvSpPr>
        <p:spPr>
          <a:xfrm>
            <a:off x="1458900" y="4603550"/>
            <a:ext cx="8422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uscite sportive</a:t>
            </a:r>
            <a:endParaRPr sz="40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Altri servizi e attività proposte</a:t>
            </a:r>
            <a:endParaRPr/>
          </a:p>
        </p:txBody>
      </p:sp>
      <p:sp>
        <p:nvSpPr>
          <p:cNvPr id="332" name="Google Shape;332;p17"/>
          <p:cNvSpPr txBox="1">
            <a:spLocks noGrp="1"/>
          </p:cNvSpPr>
          <p:nvPr>
            <p:ph type="body" idx="1"/>
          </p:nvPr>
        </p:nvSpPr>
        <p:spPr>
          <a:xfrm>
            <a:off x="449925" y="2258625"/>
            <a:ext cx="11270700" cy="4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Mensa interna all’Istituto </a:t>
            </a:r>
            <a:endParaRPr sz="2441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Semiconvitto: possibilità studio guidato giovedì/ venerdì </a:t>
            </a:r>
            <a:endParaRPr sz="2441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Convitto</a:t>
            </a:r>
            <a:endParaRPr sz="2441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CIC </a:t>
            </a:r>
            <a:endParaRPr sz="2441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Accademia musicale</a:t>
            </a:r>
            <a:endParaRPr sz="2441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Scambi con l’estero e visite guidate</a:t>
            </a:r>
            <a:endParaRPr sz="2441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Partecipazione a eventi e competizioni</a:t>
            </a:r>
            <a:endParaRPr sz="2441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Notte Nazionale del Liceo Classico</a:t>
            </a:r>
            <a:endParaRPr sz="2441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Attività teatrali</a:t>
            </a:r>
            <a:endParaRPr sz="2441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Educazione alla parità di genere, all’affettività, all’alimentazione</a:t>
            </a:r>
            <a:endParaRPr sz="2441"/>
          </a:p>
        </p:txBody>
      </p:sp>
    </p:spTree>
  </p:cSld>
  <p:clrMapOvr>
    <a:masterClrMapping/>
  </p:clrMapOvr>
  <p:transition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gf835e93bd0_0_102" descr="rappresentazione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5125" y="0"/>
            <a:ext cx="4890276" cy="366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f835e93bd0_0_102" descr="teatro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350" y="1179336"/>
            <a:ext cx="5765176" cy="432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f835e93bd0_0_102" descr="laboratorio (2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2493" y="2982734"/>
            <a:ext cx="5167007" cy="387525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f835e93bd0_0_102"/>
          <p:cNvSpPr txBox="1"/>
          <p:nvPr/>
        </p:nvSpPr>
        <p:spPr>
          <a:xfrm>
            <a:off x="449925" y="140325"/>
            <a:ext cx="8422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Notte del Liceo Classico 2019/20 </a:t>
            </a:r>
            <a:endParaRPr sz="40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gf835e93bd0_0_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85888"/>
            <a:ext cx="4404075" cy="58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f835e93bd0_0_110"/>
          <p:cNvPicPr preferRelativeResize="0"/>
          <p:nvPr/>
        </p:nvPicPr>
        <p:blipFill rotWithShape="1">
          <a:blip r:embed="rId4">
            <a:alphaModFix/>
          </a:blip>
          <a:srcRect t="5294"/>
          <a:stretch/>
        </p:blipFill>
        <p:spPr>
          <a:xfrm>
            <a:off x="6644050" y="0"/>
            <a:ext cx="543095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f835e93bd0_0_110"/>
          <p:cNvSpPr txBox="1"/>
          <p:nvPr/>
        </p:nvSpPr>
        <p:spPr>
          <a:xfrm>
            <a:off x="2694625" y="-91125"/>
            <a:ext cx="53481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it-IT" sz="35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capacità</a:t>
            </a:r>
            <a:endParaRPr sz="35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it-IT" sz="3500" b="1" i="0" u="none" strike="noStrike" cap="none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imparare</a:t>
            </a:r>
            <a:endParaRPr sz="3500" b="1" i="0" u="none" strike="noStrike" cap="none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it-IT" sz="35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è un dono</a:t>
            </a:r>
            <a:endParaRPr sz="3500" b="1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it-IT" sz="3500" b="1" i="0" u="none" strike="noStrike" cap="none">
                <a:solidFill>
                  <a:srgbClr val="00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desiderio</a:t>
            </a:r>
            <a:endParaRPr sz="3500" b="1" i="0" u="none" strike="noStrike" cap="none">
              <a:solidFill>
                <a:srgbClr val="00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it-IT" sz="3500" b="1" i="0" u="none" strike="noStrike" cap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imparare</a:t>
            </a:r>
            <a:endParaRPr sz="3500" b="1" i="0" u="none" strike="noStrike" cap="none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it-IT" sz="3500" b="1" i="0" u="none" strike="noStrike" cap="none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è una scelta</a:t>
            </a:r>
            <a:endParaRPr sz="3500" b="1" i="0" u="none" strike="noStrike" cap="none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gf835e93bd0_0_110"/>
          <p:cNvSpPr txBox="1"/>
          <p:nvPr/>
        </p:nvSpPr>
        <p:spPr>
          <a:xfrm>
            <a:off x="4483500" y="4789800"/>
            <a:ext cx="8422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it-IT" sz="5000" b="1" i="0" u="none" strike="noStrike" cap="none">
                <a:solidFill>
                  <a:srgbClr val="99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 aspettiamo!</a:t>
            </a:r>
            <a:endParaRPr sz="5400" b="1" i="0" u="none" strike="noStrike" cap="none">
              <a:solidFill>
                <a:srgbClr val="99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Quota rette </a:t>
            </a:r>
            <a:endParaRPr/>
          </a:p>
        </p:txBody>
      </p:sp>
      <p:pic>
        <p:nvPicPr>
          <p:cNvPr id="354" name="Google Shape;354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612"/>
          <a:stretch/>
        </p:blipFill>
        <p:spPr>
          <a:xfrm>
            <a:off x="1966374" y="1807971"/>
            <a:ext cx="8366346" cy="458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Cos’è il Liceo Classico Europeo?</a:t>
            </a:r>
            <a:endParaRPr/>
          </a:p>
        </p:txBody>
      </p:sp>
      <p:sp>
        <p:nvSpPr>
          <p:cNvPr id="260" name="Google Shape;260;p4"/>
          <p:cNvSpPr txBox="1">
            <a:spLocks noGrp="1"/>
          </p:cNvSpPr>
          <p:nvPr>
            <p:ph type="body" idx="1"/>
          </p:nvPr>
        </p:nvSpPr>
        <p:spPr>
          <a:xfrm>
            <a:off x="505175" y="2603500"/>
            <a:ext cx="11175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Il Liceo Classico Europeo nasce nel 1993, a seguito del trattato di Maastricht, dall’esigenza di fondare una scuola che aiutasse a formare dei cittadini a tutto tondo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Attivato negli Educandati, strutture che meglio si prestano alle attività pomeridiane e all’accoglienza di alunni, anche stranieri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Unica sperimentazione che ha resistito al riordino degli indirizzi della Riforma Gelmini, grazie alle modalità di apprendimento innovativo, agli scambi di persone e alle buone pratiche</a:t>
            </a:r>
            <a:endParaRPr sz="2400"/>
          </a:p>
        </p:txBody>
      </p:sp>
    </p:spTree>
  </p:cSld>
  <p:clrMapOvr>
    <a:masterClrMapping/>
  </p:clrMapOvr>
  <p:transition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6"/>
          <p:cNvGraphicFramePr/>
          <p:nvPr/>
        </p:nvGraphicFramePr>
        <p:xfrm>
          <a:off x="175450" y="75975"/>
          <a:ext cx="10209675" cy="6772975"/>
        </p:xfrm>
        <a:graphic>
          <a:graphicData uri="http://schemas.openxmlformats.org/drawingml/2006/table">
            <a:tbl>
              <a:tblPr>
                <a:noFill/>
                <a:tableStyleId>{E2B1D4D9-2167-44A5-88B0-B47C560C9A3A}</a:tableStyleId>
              </a:tblPr>
              <a:tblGrid>
                <a:gridCol w="596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500" b="1" u="none" strike="noStrike" cap="none"/>
                        <a:t>Lingua e letteratura italian</a:t>
                      </a:r>
                      <a:r>
                        <a:rPr lang="it-IT" sz="1500" b="1"/>
                        <a:t>a</a:t>
                      </a:r>
                      <a:endParaRPr sz="1500" b="1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500" b="1" u="none" strike="noStrike" cap="none"/>
                        <a:t>Lingue e letterature classiche</a:t>
                      </a:r>
                      <a:endParaRPr sz="15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3+2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3+2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3+2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3+2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500" b="1" u="none" strike="noStrike" cap="none"/>
                        <a:t>Lingua e cultura inglese</a:t>
                      </a:r>
                      <a:endParaRPr sz="1500" b="1" u="none" strike="noStrike" cap="none"/>
                    </a:p>
                  </a:txBody>
                  <a:tcPr marL="91425" marR="91425" marT="91425" marB="91425"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500" b="1" u="none" strike="noStrike" cap="none"/>
                        <a:t>Lingua e cultura spagnola</a:t>
                      </a:r>
                      <a:endParaRPr sz="1500" b="1" u="none" strike="noStrike" cap="none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500" b="1" u="none" strike="noStrike" cap="none"/>
                        <a:t>Storia</a:t>
                      </a:r>
                      <a:endParaRPr sz="15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2+1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2+1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2+1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500" b="1" u="none" strike="noStrike" cap="none"/>
                        <a:t>Storia dell’arte (in spagnolo dalla terza)</a:t>
                      </a:r>
                      <a:endParaRPr sz="1500" b="1" u="none" strike="noStrike" cap="none"/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500" b="1" u="none" strike="noStrike" cap="none"/>
                        <a:t>Filosofia (solo triennio)</a:t>
                      </a:r>
                      <a:endParaRPr sz="15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2+1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2+1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2+1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500" b="1" u="none" strike="noStrike" cap="none"/>
                        <a:t>Geografia (solo biennio)</a:t>
                      </a:r>
                      <a:endParaRPr sz="15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500" b="1" u="none" strike="noStrike" cap="none"/>
                        <a:t>Diritto ed economia (in inglese dalla secondo)</a:t>
                      </a:r>
                      <a:endParaRPr sz="1500" b="1" u="none" strike="noStrike" cap="none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500" b="1" u="none" strike="noStrike" cap="none"/>
                        <a:t>Matematica</a:t>
                      </a:r>
                      <a:endParaRPr sz="15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3+1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2+1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2+1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2+1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500" b="1" u="none" strike="noStrike" cap="none"/>
                        <a:t>Scienze naturali</a:t>
                      </a:r>
                      <a:endParaRPr sz="15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500" b="1" u="none" strike="noStrike" cap="none"/>
                        <a:t>Fisica (solo triennio)</a:t>
                      </a:r>
                      <a:endParaRPr sz="15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500" b="1" u="none" strike="noStrike" cap="none"/>
                        <a:t>Scienze motorie e sportive</a:t>
                      </a:r>
                      <a:endParaRPr sz="15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1+1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500" b="1" u="none" strike="noStrike" cap="none"/>
                        <a:t>Religione cattolica</a:t>
                      </a:r>
                      <a:endParaRPr sz="15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TOTALE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22+12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22+12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24+13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24+13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/>
                        <a:t>24+13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Lo studio all’Educandato</a:t>
            </a:r>
            <a:endParaRPr/>
          </a:p>
        </p:txBody>
      </p:sp>
      <p:sp>
        <p:nvSpPr>
          <p:cNvPr id="271" name="Google Shape;271;p11"/>
          <p:cNvSpPr txBox="1">
            <a:spLocks noGrp="1"/>
          </p:cNvSpPr>
          <p:nvPr>
            <p:ph type="body" idx="1"/>
          </p:nvPr>
        </p:nvSpPr>
        <p:spPr>
          <a:xfrm>
            <a:off x="449925" y="2228400"/>
            <a:ext cx="11230200" cy="3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900"/>
          </a:p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it-IT" sz="2400"/>
              <a:t>personale docente ed educativo</a:t>
            </a:r>
            <a:endParaRPr sz="2400"/>
          </a:p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laboratori culturali intrinsecamente legati alla lezione e funzionali all’apprendimento degli studenti</a:t>
            </a:r>
            <a:endParaRPr sz="2400" i="1"/>
          </a:p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settimana corta </a:t>
            </a:r>
            <a:endParaRPr sz="2400"/>
          </a:p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rientri pomeridiani</a:t>
            </a:r>
            <a:endParaRPr sz="2400" i="1"/>
          </a:p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studio guidato</a:t>
            </a:r>
            <a:endParaRPr sz="2400"/>
          </a:p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aule dotate di LIM e armadietti personali</a:t>
            </a:r>
            <a:endParaRPr sz="2400"/>
          </a:p>
          <a:p>
            <a:pPr marL="342900" lvl="0" indent="-3657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it-IT" sz="2400"/>
              <a:t>un Ipad per alunno fornito dalla scuola </a:t>
            </a:r>
            <a:endParaRPr sz="2400"/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835e93bd0_0_1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Il laboratorio culturale</a:t>
            </a:r>
            <a:endParaRPr/>
          </a:p>
        </p:txBody>
      </p:sp>
      <p:sp>
        <p:nvSpPr>
          <p:cNvPr id="277" name="Google Shape;277;gf835e93bd0_0_1"/>
          <p:cNvSpPr txBox="1">
            <a:spLocks noGrp="1"/>
          </p:cNvSpPr>
          <p:nvPr>
            <p:ph type="body" idx="1"/>
          </p:nvPr>
        </p:nvSpPr>
        <p:spPr>
          <a:xfrm>
            <a:off x="464550" y="2644125"/>
            <a:ext cx="11259300" cy="40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Il laboratorio culturale va principalmente inteso come momento in cui l’alunno costruisce attivamente il proprio apprendimento e si rende protagonista del momento didattico.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400"/>
          </a:p>
          <a:p>
            <a:pPr marL="45720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Nel laboratorio culturale lo studente ripercorre l’itinerario tracciato nella lezione, verifica le soluzioni proposte dal docente attraverso idonee esperienze guidate, mette a frutto il supporto della documentazione, estende ed approfondisce le informazione che gli sono state offerte, sistema, riassume e dimostra il complesso delle acquisizioni nelle performances che gli sono richieste.</a:t>
            </a:r>
            <a:endParaRPr sz="2400"/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La figura dell’educatore</a:t>
            </a:r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body" idx="1"/>
          </p:nvPr>
        </p:nvSpPr>
        <p:spPr>
          <a:xfrm>
            <a:off x="493800" y="2566925"/>
            <a:ext cx="112155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it-IT" sz="2400"/>
              <a:t>Fa da mediatore tra i docenti e gli studenti/le famiglie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it-IT" sz="2400"/>
              <a:t>Supporta ed arricchisce il lavoro  dei docenti tramite lo studio guidato e la collaborazione nella realizzazione dei laboratori culturali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it-IT" sz="2400"/>
              <a:t>Crea un rapporto di fiducia ed accompagnamento nella crescita emotiva degli studenti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it-IT" sz="2400"/>
              <a:t>Sostiene tutte le attività che si svolgono all’interno e all’esterno della classe</a:t>
            </a:r>
            <a:endParaRPr sz="2400"/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f835e93bd0_0_81" descr="studio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2681" y="3429010"/>
            <a:ext cx="4486655" cy="336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f835e93bd0_0_81" descr="ping pong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0550" y="0"/>
            <a:ext cx="3668200" cy="489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f835e93bd0_0_81" descr="mensa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701" y="1742150"/>
            <a:ext cx="3668198" cy="489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f835e93bd0_0_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2476" y="0"/>
            <a:ext cx="4956175" cy="371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f835e93bd0_0_81"/>
          <p:cNvSpPr txBox="1"/>
          <p:nvPr/>
        </p:nvSpPr>
        <p:spPr>
          <a:xfrm>
            <a:off x="6518325" y="5832675"/>
            <a:ext cx="8949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nostro tempo-scuola</a:t>
            </a:r>
            <a:endParaRPr sz="40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Le lingue classiche</a:t>
            </a:r>
            <a:endParaRPr/>
          </a:p>
        </p:txBody>
      </p:sp>
      <p:sp>
        <p:nvSpPr>
          <p:cNvPr id="298" name="Google Shape;298;p14"/>
          <p:cNvSpPr txBox="1">
            <a:spLocks noGrp="1"/>
          </p:cNvSpPr>
          <p:nvPr>
            <p:ph type="body" idx="1"/>
          </p:nvPr>
        </p:nvSpPr>
        <p:spPr>
          <a:xfrm>
            <a:off x="533175" y="2329175"/>
            <a:ext cx="7221000" cy="42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2651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entury Gothic"/>
              <a:buChar char="►"/>
            </a:pPr>
            <a:r>
              <a:rPr lang="it-IT" sz="8000"/>
              <a:t>L'accorpamento del</a:t>
            </a:r>
            <a:r>
              <a:rPr lang="it-IT" sz="8000">
                <a:solidFill>
                  <a:schemeClr val="dk1"/>
                </a:solidFill>
              </a:rPr>
              <a:t> </a:t>
            </a:r>
            <a:r>
              <a:rPr lang="it-IT" sz="80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greco</a:t>
            </a:r>
            <a:r>
              <a:rPr lang="it-IT" sz="8000">
                <a:solidFill>
                  <a:schemeClr val="dk1"/>
                </a:solidFill>
              </a:rPr>
              <a:t> e del </a:t>
            </a:r>
            <a:r>
              <a:rPr lang="it-IT" sz="80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latino</a:t>
            </a:r>
            <a:r>
              <a:rPr lang="it-IT" sz="8000">
                <a:solidFill>
                  <a:schemeClr val="dk1"/>
                </a:solidFill>
              </a:rPr>
              <a:t> i</a:t>
            </a:r>
            <a:r>
              <a:rPr lang="it-IT" sz="8000"/>
              <a:t>n un'unica disciplina, chiamata Lingue e letterature classiche, dà ragione della sostanziale unità culturale del mondo greco-romano nel Mediterraneo antico</a:t>
            </a:r>
            <a:endParaRPr sz="80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entury Gothic"/>
              <a:buChar char="►"/>
            </a:pPr>
            <a:r>
              <a:rPr lang="it-IT" sz="8000"/>
              <a:t>Costante confronto tra le culture dell’Europa moderna e le sue radici, che affondano nell’antichità greco-latina.</a:t>
            </a:r>
            <a:endParaRPr sz="80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entury Gothic"/>
              <a:buChar char="►"/>
            </a:pPr>
            <a:r>
              <a:rPr lang="it-IT" sz="8000"/>
              <a:t>Le ore di laboratorio culturale consentono di consolidare fin da subito e con la supervisione dell’insegnante gli aspetti morfosintattici propri delle lingue classiche.</a:t>
            </a:r>
            <a:endParaRPr sz="80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entury Gothic"/>
              <a:buChar char="►"/>
            </a:pPr>
            <a:r>
              <a:rPr lang="it-IT" sz="8000"/>
              <a:t>Viene fin da subito data importanza alla conoscenza di opere letterarie significative del mondo antico, che vengono presentate, inizialmente in traduzione, per avvicinare gli studenti alla storia della letteratura</a:t>
            </a:r>
            <a:endParaRPr sz="8000"/>
          </a:p>
          <a:p>
            <a:pPr marL="342900" lvl="0" indent="-26517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39202"/>
              <a:buNone/>
            </a:pPr>
            <a:endParaRPr sz="3673">
              <a:highlight>
                <a:srgbClr val="FFFF00"/>
              </a:highlight>
            </a:endParaRPr>
          </a:p>
        </p:txBody>
      </p:sp>
      <p:pic>
        <p:nvPicPr>
          <p:cNvPr id="299" name="Google Shape;299;p14" descr="grego.jpeg"/>
          <p:cNvPicPr preferRelativeResize="0"/>
          <p:nvPr/>
        </p:nvPicPr>
        <p:blipFill rotWithShape="1">
          <a:blip r:embed="rId5">
            <a:alphaModFix/>
          </a:blip>
          <a:srcRect l="4834" t="22803"/>
          <a:stretch/>
        </p:blipFill>
        <p:spPr>
          <a:xfrm>
            <a:off x="7883725" y="2213299"/>
            <a:ext cx="4167300" cy="450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Le lingue europee: inglese e spagnolo</a:t>
            </a:r>
            <a:endParaRPr/>
          </a:p>
        </p:txBody>
      </p:sp>
      <p:sp>
        <p:nvSpPr>
          <p:cNvPr id="305" name="Google Shape;305;p12"/>
          <p:cNvSpPr txBox="1">
            <a:spLocks noGrp="1"/>
          </p:cNvSpPr>
          <p:nvPr>
            <p:ph type="body" idx="1"/>
          </p:nvPr>
        </p:nvSpPr>
        <p:spPr>
          <a:xfrm>
            <a:off x="435300" y="2603500"/>
            <a:ext cx="113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►"/>
            </a:pPr>
            <a:r>
              <a:rPr lang="it-IT" sz="2200"/>
              <a:t>Il laboratorio culturale prevede il lettorato svolto in presenza con un docente madrelingua, per approcciare la lingua in modo concreto e comunicativo</a:t>
            </a:r>
            <a:endParaRPr sz="22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20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Char char="►"/>
            </a:pPr>
            <a:r>
              <a:rPr lang="it-IT" sz="2200"/>
              <a:t>Nel lettorato gli studenti acquisiscono un lessico ricco e trasversale, </a:t>
            </a:r>
            <a:endParaRPr sz="2200"/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200"/>
              <a:t>migliorano la fluidità della conversazione, </a:t>
            </a:r>
            <a:endParaRPr sz="2200"/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200"/>
              <a:t>affinano la pronuncia e imparano a dare</a:t>
            </a:r>
            <a:endParaRPr sz="2200"/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200"/>
              <a:t>la giusta intonazione alle frasi</a:t>
            </a:r>
            <a:endParaRPr sz="220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entury Gothic"/>
              <a:buChar char="►"/>
            </a:pPr>
            <a:r>
              <a:rPr lang="it-IT" sz="2200"/>
              <a:t>Due materie veicolate in lingua</a:t>
            </a:r>
            <a:endParaRPr sz="220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entury Gothic"/>
              <a:buChar char="►"/>
            </a:pPr>
            <a:r>
              <a:rPr lang="it-IT" sz="2200"/>
              <a:t>Soggiorni all’estero</a:t>
            </a:r>
            <a:endParaRPr sz="220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entury Gothic"/>
              <a:buChar char="►"/>
            </a:pPr>
            <a:r>
              <a:rPr lang="it-IT" sz="2200"/>
              <a:t>Certificazioni linguistiche </a:t>
            </a:r>
            <a:endParaRPr sz="2200"/>
          </a:p>
          <a:p>
            <a:pPr marL="3429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2200"/>
              <a:t>valide a livello internazionale</a:t>
            </a:r>
            <a:endParaRPr sz="22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200"/>
          </a:p>
        </p:txBody>
      </p:sp>
      <p:pic>
        <p:nvPicPr>
          <p:cNvPr id="306" name="Google Shape;306;p12"/>
          <p:cNvPicPr preferRelativeResize="0"/>
          <p:nvPr/>
        </p:nvPicPr>
        <p:blipFill rotWithShape="1">
          <a:blip r:embed="rId3">
            <a:alphaModFix/>
          </a:blip>
          <a:srcRect t="7441"/>
          <a:stretch/>
        </p:blipFill>
        <p:spPr>
          <a:xfrm>
            <a:off x="7322550" y="3905150"/>
            <a:ext cx="4869448" cy="295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Riunioni ione">
  <a:themeElements>
    <a:clrScheme name="Riunioni ione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Widescreen</PresentationFormat>
  <Paragraphs>154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Noto Sans Symbols</vt:lpstr>
      <vt:lpstr>Century Gothic</vt:lpstr>
      <vt:lpstr>Riunioni ione</vt:lpstr>
      <vt:lpstr>Presentazione standard di PowerPoint</vt:lpstr>
      <vt:lpstr>Cos’è il Liceo Classico Europeo?</vt:lpstr>
      <vt:lpstr>Presentazione standard di PowerPoint</vt:lpstr>
      <vt:lpstr>Lo studio all’Educandato</vt:lpstr>
      <vt:lpstr>Il laboratorio culturale</vt:lpstr>
      <vt:lpstr>La figura dell’educatore</vt:lpstr>
      <vt:lpstr>Presentazione standard di PowerPoint</vt:lpstr>
      <vt:lpstr>Le lingue classiche</vt:lpstr>
      <vt:lpstr>Le lingue europee: inglese e spagnolo</vt:lpstr>
      <vt:lpstr>Le materie scientifiche </vt:lpstr>
      <vt:lpstr>Scienze motorie e sportive</vt:lpstr>
      <vt:lpstr>Presentazione standard di PowerPoint</vt:lpstr>
      <vt:lpstr>Altri servizi e attività proposte</vt:lpstr>
      <vt:lpstr>Presentazione standard di PowerPoint</vt:lpstr>
      <vt:lpstr>Presentazione standard di PowerPoint</vt:lpstr>
      <vt:lpstr>Quota rette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</dc:creator>
  <cp:lastModifiedBy>salvatore valisena</cp:lastModifiedBy>
  <cp:revision>1</cp:revision>
  <dcterms:created xsi:type="dcterms:W3CDTF">2020-11-04T15:58:09Z</dcterms:created>
  <dcterms:modified xsi:type="dcterms:W3CDTF">2022-10-18T18:05:31Z</dcterms:modified>
</cp:coreProperties>
</file>